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3" r:id="rId8"/>
    <p:sldId id="262" r:id="rId9"/>
    <p:sldId id="267" r:id="rId10"/>
    <p:sldId id="268" r:id="rId11"/>
    <p:sldId id="264" r:id="rId12"/>
    <p:sldId id="265" r:id="rId13"/>
    <p:sldId id="269" r:id="rId14"/>
  </p:sldIdLst>
  <p:sldSz cx="12192000" cy="6858000"/>
  <p:notesSz cx="6858000" cy="9144000"/>
  <p:custDataLst>
    <p:tags r:id="rId15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00"/>
    <a:srgbClr val="FF00FF"/>
    <a:srgbClr val="00FFFF"/>
    <a:srgbClr val="FF000E"/>
    <a:srgbClr val="ED1C24"/>
    <a:srgbClr val="FFC9C9"/>
    <a:srgbClr val="FFE7E7"/>
    <a:srgbClr val="0F0A06"/>
    <a:srgbClr val="FFB8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CAB5-7DA5-49D7-8D60-239E46BB794B}" type="datetimeFigureOut">
              <a:rPr lang="it-IT" smtClean="0"/>
              <a:t>17/04/2020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920-64EC-4A93-A3DA-AB27E7F06E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279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CAB5-7DA5-49D7-8D60-239E46BB794B}" type="datetimeFigureOut">
              <a:rPr lang="it-IT" smtClean="0"/>
              <a:t>17/04/2020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920-64EC-4A93-A3DA-AB27E7F06E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929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CAB5-7DA5-49D7-8D60-239E46BB794B}" type="datetimeFigureOut">
              <a:rPr lang="it-IT" smtClean="0"/>
              <a:t>17/04/2020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920-64EC-4A93-A3DA-AB27E7F06E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1913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CAB5-7DA5-49D7-8D60-239E46BB794B}" type="datetimeFigureOut">
              <a:rPr lang="it-IT" smtClean="0"/>
              <a:t>17/04/2020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920-64EC-4A93-A3DA-AB27E7F06E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181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CAB5-7DA5-49D7-8D60-239E46BB794B}" type="datetimeFigureOut">
              <a:rPr lang="it-IT" smtClean="0"/>
              <a:t>17/04/2020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920-64EC-4A93-A3DA-AB27E7F06E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72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CAB5-7DA5-49D7-8D60-239E46BB794B}" type="datetimeFigureOut">
              <a:rPr lang="it-IT" smtClean="0"/>
              <a:t>17/04/2020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920-64EC-4A93-A3DA-AB27E7F06E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025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CAB5-7DA5-49D7-8D60-239E46BB794B}" type="datetimeFigureOut">
              <a:rPr lang="it-IT" smtClean="0"/>
              <a:t>17/04/2020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920-64EC-4A93-A3DA-AB27E7F06E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82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CAB5-7DA5-49D7-8D60-239E46BB794B}" type="datetimeFigureOut">
              <a:rPr lang="it-IT" smtClean="0"/>
              <a:t>17/04/2020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920-64EC-4A93-A3DA-AB27E7F06E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7470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CAB5-7DA5-49D7-8D60-239E46BB794B}" type="datetimeFigureOut">
              <a:rPr lang="it-IT" smtClean="0"/>
              <a:t>17/04/2020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920-64EC-4A93-A3DA-AB27E7F06E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652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CAB5-7DA5-49D7-8D60-239E46BB794B}" type="datetimeFigureOut">
              <a:rPr lang="it-IT" smtClean="0"/>
              <a:t>17/04/2020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920-64EC-4A93-A3DA-AB27E7F06E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832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3CAB5-7DA5-49D7-8D60-239E46BB794B}" type="datetimeFigureOut">
              <a:rPr lang="it-IT" smtClean="0"/>
              <a:t>17/04/2020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4A920-64EC-4A93-A3DA-AB27E7F06E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129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3CAB5-7DA5-49D7-8D60-239E46BB794B}" type="datetimeFigureOut">
              <a:rPr lang="it-IT" smtClean="0"/>
              <a:t>17/04/2020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4A920-64EC-4A93-A3DA-AB27E7F06E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531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9C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5400">
                <a:solidFill>
                  <a:srgbClr val="C00000"/>
                </a:solidFill>
                <a:latin typeface="SF New Republic" panose="00000400000000000000" pitchFamily="2" charset="0"/>
              </a:rPr>
              <a:t>Italy: workers' struggles </a:t>
            </a:r>
            <a:br>
              <a:rPr lang="en-GB" sz="5400">
                <a:solidFill>
                  <a:srgbClr val="C00000"/>
                </a:solidFill>
                <a:latin typeface="SF New Republic" panose="00000400000000000000" pitchFamily="2" charset="0"/>
              </a:rPr>
            </a:br>
            <a:r>
              <a:rPr lang="en-GB" sz="5400">
                <a:solidFill>
                  <a:srgbClr val="C00000"/>
                </a:solidFill>
                <a:latin typeface="SF New Republic" panose="00000400000000000000" pitchFamily="2" charset="0"/>
              </a:rPr>
              <a:t>in the coronavirus crisis</a:t>
            </a:r>
            <a:endParaRPr lang="en-GB">
              <a:solidFill>
                <a:srgbClr val="C00000"/>
              </a:solidFill>
              <a:latin typeface="SF New Republic" panose="00000400000000000000" pitchFamily="2" charset="0"/>
            </a:endParaRPr>
          </a:p>
        </p:txBody>
      </p:sp>
      <p:sp>
        <p:nvSpPr>
          <p:cNvPr id="11" name="Segnaposto contenuto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cs typeface="Estrangelo Edessa" panose="03080600000000000000" pitchFamily="66" charset="0"/>
              </a:rPr>
              <a:t>Mauro Vanetti, IMT organiser in </a:t>
            </a:r>
            <a:r>
              <a:rPr lang="en-GB" sz="3200" dirty="0">
                <a:highlight>
                  <a:srgbClr val="FFFF00"/>
                </a:highlight>
                <a:cs typeface="Estrangelo Edessa" panose="03080600000000000000" pitchFamily="66" charset="0"/>
              </a:rPr>
              <a:t>Pavia</a:t>
            </a:r>
            <a:r>
              <a:rPr lang="en-GB" sz="3200" dirty="0">
                <a:cs typeface="Estrangelo Edessa" panose="03080600000000000000" pitchFamily="66" charset="0"/>
              </a:rPr>
              <a:t>, </a:t>
            </a:r>
            <a:r>
              <a:rPr lang="en-GB" sz="3200" dirty="0">
                <a:highlight>
                  <a:srgbClr val="FF000E"/>
                </a:highlight>
                <a:cs typeface="Estrangelo Edessa" panose="03080600000000000000" pitchFamily="66" charset="0"/>
              </a:rPr>
              <a:t>Lombardy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C07BA4A-CA0B-4772-A964-3BA2587473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568" y="147708"/>
            <a:ext cx="1659703" cy="176039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4FD8F59-EEC9-42C1-BAE4-F710207AE3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473" y="2367905"/>
            <a:ext cx="3948433" cy="4490095"/>
          </a:xfrm>
          <a:prstGeom prst="rect">
            <a:avLst/>
          </a:prstGeom>
        </p:spPr>
      </p:pic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F2F3BF0D-59A7-4AE6-AC8D-43BD9D093C8C}"/>
              </a:ext>
            </a:extLst>
          </p:cNvPr>
          <p:cNvSpPr/>
          <p:nvPr/>
        </p:nvSpPr>
        <p:spPr>
          <a:xfrm rot="20832216">
            <a:off x="1573427" y="3278660"/>
            <a:ext cx="395417" cy="175054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8F63EDF-4D13-4109-82D9-C46D53EB0C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5603"/>
          <a:stretch/>
        </p:blipFill>
        <p:spPr>
          <a:xfrm>
            <a:off x="6096000" y="2506663"/>
            <a:ext cx="4454013" cy="43513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0578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9C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C00000"/>
                </a:solidFill>
                <a:latin typeface="SF New Republic" panose="00000400000000000000" pitchFamily="2" charset="0"/>
              </a:rPr>
              <a:t>Daily life of working</a:t>
            </a:r>
            <a:r>
              <a:rPr lang="en-GB" sz="5400" dirty="0">
                <a:solidFill>
                  <a:srgbClr val="C00000"/>
                </a:solidFill>
                <a:latin typeface="Abadi" panose="020B0604020202020204" pitchFamily="34" charset="0"/>
              </a:rPr>
              <a:t>-</a:t>
            </a:r>
            <a:r>
              <a:rPr lang="en-GB" sz="5400" dirty="0">
                <a:solidFill>
                  <a:srgbClr val="C00000"/>
                </a:solidFill>
                <a:latin typeface="SF New Republic" panose="00000400000000000000" pitchFamily="2" charset="0"/>
              </a:rPr>
              <a:t>class families</a:t>
            </a:r>
            <a:endParaRPr lang="en-GB" dirty="0">
              <a:solidFill>
                <a:srgbClr val="C00000"/>
              </a:solidFill>
              <a:latin typeface="SF New Republic" panose="00000400000000000000" pitchFamily="2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C07BA4A-CA0B-4772-A964-3BA2587473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568" y="147708"/>
            <a:ext cx="1659703" cy="176039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D72E433-A7B9-4A57-9E25-538ED91BA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840" y="1690688"/>
            <a:ext cx="7914761" cy="50546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4179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9C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C00000"/>
                </a:solidFill>
                <a:latin typeface="SF New Republic" panose="00000400000000000000" pitchFamily="2" charset="0"/>
              </a:rPr>
              <a:t>Class struggle over</a:t>
            </a:r>
            <a:br>
              <a:rPr lang="en-GB" sz="5400" dirty="0">
                <a:solidFill>
                  <a:srgbClr val="C00000"/>
                </a:solidFill>
                <a:latin typeface="SF New Republic" panose="00000400000000000000" pitchFamily="2" charset="0"/>
              </a:rPr>
            </a:br>
            <a:r>
              <a:rPr lang="en-GB" sz="5400" dirty="0">
                <a:solidFill>
                  <a:srgbClr val="C00000"/>
                </a:solidFill>
                <a:latin typeface="SF New Republic" panose="00000400000000000000" pitchFamily="2" charset="0"/>
              </a:rPr>
              <a:t>plant closures</a:t>
            </a:r>
            <a:endParaRPr lang="en-GB" dirty="0">
              <a:solidFill>
                <a:srgbClr val="C00000"/>
              </a:solidFill>
              <a:latin typeface="SF New Republic" panose="00000400000000000000" pitchFamily="2" charset="0"/>
            </a:endParaRPr>
          </a:p>
        </p:txBody>
      </p:sp>
      <p:sp>
        <p:nvSpPr>
          <p:cNvPr id="11" name="Segnaposto contenuto 10"/>
          <p:cNvSpPr>
            <a:spLocks noGrp="1"/>
          </p:cNvSpPr>
          <p:nvPr>
            <p:ph idx="1"/>
          </p:nvPr>
        </p:nvSpPr>
        <p:spPr>
          <a:xfrm>
            <a:off x="838198" y="1825625"/>
            <a:ext cx="7432591" cy="4667250"/>
          </a:xfrm>
        </p:spPr>
        <p:txBody>
          <a:bodyPr>
            <a:normAutofit fontScale="92500" lnSpcReduction="20000"/>
          </a:bodyPr>
          <a:lstStyle/>
          <a:p>
            <a:r>
              <a:rPr lang="en-GB" sz="3200" b="1" i="1" dirty="0">
                <a:cs typeface="Estrangelo Edessa" panose="03080600000000000000" pitchFamily="66" charset="0"/>
              </a:rPr>
              <a:t>The Force Awakens</a:t>
            </a:r>
            <a:r>
              <a:rPr lang="en-GB" sz="3200" dirty="0">
                <a:cs typeface="Estrangelo Edessa" panose="03080600000000000000" pitchFamily="66" charset="0"/>
              </a:rPr>
              <a:t> Wildcat strikes </a:t>
            </a:r>
            <a:r>
              <a:rPr lang="en-GB" sz="3200" dirty="0">
                <a:cs typeface="Estrangelo Edessa" panose="03080600000000000000" pitchFamily="66" charset="0"/>
                <a:sym typeface="Wingdings" panose="05000000000000000000" pitchFamily="2" charset="2"/>
              </a:rPr>
              <a:t> TU-bosses protocol agreed upon</a:t>
            </a:r>
            <a:endParaRPr lang="en-GB" sz="3200" dirty="0">
              <a:cs typeface="Estrangelo Edessa" panose="03080600000000000000" pitchFamily="66" charset="0"/>
            </a:endParaRPr>
          </a:p>
          <a:p>
            <a:r>
              <a:rPr lang="en-GB" sz="3200" b="1" i="1" dirty="0">
                <a:cs typeface="Estrangelo Edessa" panose="03080600000000000000" pitchFamily="66" charset="0"/>
              </a:rPr>
              <a:t>A New Hope</a:t>
            </a:r>
            <a:r>
              <a:rPr lang="en-GB" sz="3200" dirty="0">
                <a:cs typeface="Estrangelo Edessa" panose="03080600000000000000" pitchFamily="66" charset="0"/>
              </a:rPr>
              <a:t> More strikes </a:t>
            </a:r>
            <a:r>
              <a:rPr lang="en-GB" sz="3200" dirty="0">
                <a:cs typeface="Estrangelo Edessa" panose="03080600000000000000" pitchFamily="66" charset="0"/>
                <a:sym typeface="Wingdings" panose="05000000000000000000" pitchFamily="2" charset="2"/>
              </a:rPr>
              <a:t> </a:t>
            </a:r>
            <a:r>
              <a:rPr lang="en-GB" sz="3200" dirty="0">
                <a:cs typeface="Estrangelo Edessa" panose="03080600000000000000" pitchFamily="66" charset="0"/>
              </a:rPr>
              <a:t>closures decree</a:t>
            </a:r>
          </a:p>
          <a:p>
            <a:r>
              <a:rPr lang="en-GB" sz="3200" b="1" i="1" dirty="0">
                <a:cs typeface="Estrangelo Edessa" panose="03080600000000000000" pitchFamily="66" charset="0"/>
              </a:rPr>
              <a:t>The Empire Strikes Back</a:t>
            </a:r>
            <a:r>
              <a:rPr lang="en-GB" sz="3200" dirty="0">
                <a:cs typeface="Estrangelo Edessa" panose="03080600000000000000" pitchFamily="66" charset="0"/>
              </a:rPr>
              <a:t> Workplaces reopen through loopholes and exceptions</a:t>
            </a:r>
          </a:p>
          <a:p>
            <a:r>
              <a:rPr lang="en-GB" sz="3200" b="1" i="1" dirty="0">
                <a:cs typeface="Estrangelo Edessa" panose="03080600000000000000" pitchFamily="66" charset="0"/>
              </a:rPr>
              <a:t>The Phantom Menace</a:t>
            </a:r>
            <a:r>
              <a:rPr lang="en-GB" sz="3200" dirty="0">
                <a:cs typeface="Estrangelo Edessa" panose="03080600000000000000" pitchFamily="66" charset="0"/>
              </a:rPr>
              <a:t> TU bureaucracy threatens general strike </a:t>
            </a:r>
            <a:r>
              <a:rPr lang="en-GB" sz="3200" dirty="0">
                <a:cs typeface="Estrangelo Edessa" panose="03080600000000000000" pitchFamily="66" charset="0"/>
                <a:sym typeface="Wingdings" panose="05000000000000000000" pitchFamily="2" charset="2"/>
              </a:rPr>
              <a:t> improved decree, more closures</a:t>
            </a:r>
            <a:endParaRPr lang="en-GB" sz="3200" dirty="0">
              <a:cs typeface="Estrangelo Edessa" panose="03080600000000000000" pitchFamily="66" charset="0"/>
            </a:endParaRPr>
          </a:p>
          <a:p>
            <a:r>
              <a:rPr lang="en-GB" sz="3200" b="1" i="1" dirty="0">
                <a:cs typeface="Estrangelo Edessa" panose="03080600000000000000" pitchFamily="66" charset="0"/>
              </a:rPr>
              <a:t>Revenge of the Sith</a:t>
            </a:r>
            <a:r>
              <a:rPr lang="en-GB" sz="3200" dirty="0">
                <a:cs typeface="Estrangelo Edessa" panose="03080600000000000000" pitchFamily="66" charset="0"/>
              </a:rPr>
              <a:t> Bosses pressure government </a:t>
            </a:r>
            <a:r>
              <a:rPr lang="en-GB" sz="3200" dirty="0">
                <a:cs typeface="Estrangelo Edessa" panose="03080600000000000000" pitchFamily="66" charset="0"/>
                <a:sym typeface="Wingdings" panose="05000000000000000000" pitchFamily="2" charset="2"/>
              </a:rPr>
              <a:t> reopening decree ("expert" committee lead by millionaire)</a:t>
            </a:r>
            <a:endParaRPr lang="en-GB" sz="3200" dirty="0">
              <a:cs typeface="Estrangelo Edessa" panose="03080600000000000000" pitchFamily="66" charset="0"/>
            </a:endParaRPr>
          </a:p>
          <a:p>
            <a:r>
              <a:rPr lang="en-GB" sz="3200" b="1" i="1" dirty="0">
                <a:cs typeface="Estrangelo Edessa" panose="03080600000000000000" pitchFamily="66" charset="0"/>
              </a:rPr>
              <a:t>Return of the Jedi</a:t>
            </a:r>
            <a:r>
              <a:rPr lang="en-GB" sz="3200" dirty="0">
                <a:cs typeface="Estrangelo Edessa" panose="03080600000000000000" pitchFamily="66" charset="0"/>
              </a:rPr>
              <a:t> …to be continued</a:t>
            </a:r>
          </a:p>
          <a:p>
            <a:endParaRPr lang="en-GB" sz="3200" dirty="0">
              <a:cs typeface="Estrangelo Edessa" panose="03080600000000000000" pitchFamily="66" charset="0"/>
            </a:endParaRPr>
          </a:p>
          <a:p>
            <a:pPr marL="0" indent="0">
              <a:buNone/>
            </a:pPr>
            <a:endParaRPr lang="en-GB" sz="3200" dirty="0">
              <a:cs typeface="Estrangelo Edessa" panose="03080600000000000000" pitchFamily="66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C07BA4A-CA0B-4772-A964-3BA2587473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568" y="147708"/>
            <a:ext cx="1659703" cy="1760396"/>
          </a:xfrm>
          <a:prstGeom prst="rect">
            <a:avLst/>
          </a:prstGeom>
        </p:spPr>
      </p:pic>
      <p:pic>
        <p:nvPicPr>
          <p:cNvPr id="7172" name="Picture 4" descr="Covindustria indifferente al virus, dispensa ordini per il &quot;dopo ...">
            <a:extLst>
              <a:ext uri="{FF2B5EF4-FFF2-40B4-BE49-F238E27FC236}">
                <a16:creationId xmlns:a16="http://schemas.microsoft.com/office/drawing/2014/main" id="{76678B00-6301-4E3D-BBA0-FF9D3A732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406" y="3908349"/>
            <a:ext cx="3547270" cy="251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1A549627-FA18-4C20-BE8C-708F01BFC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107" y="2047494"/>
            <a:ext cx="3331868" cy="172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8677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9C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C00000"/>
                </a:solidFill>
                <a:latin typeface="SF New Republic" panose="00000400000000000000" pitchFamily="2" charset="0"/>
              </a:rPr>
              <a:t>«Workers are not </a:t>
            </a:r>
            <a:br>
              <a:rPr lang="en-GB" sz="5400" dirty="0">
                <a:solidFill>
                  <a:srgbClr val="C00000"/>
                </a:solidFill>
                <a:latin typeface="SF New Republic" panose="00000400000000000000" pitchFamily="2" charset="0"/>
              </a:rPr>
            </a:br>
            <a:r>
              <a:rPr lang="en-GB" sz="5400" dirty="0">
                <a:solidFill>
                  <a:srgbClr val="C00000"/>
                </a:solidFill>
                <a:latin typeface="SF New Republic" panose="00000400000000000000" pitchFamily="2" charset="0"/>
              </a:rPr>
              <a:t>expendable»</a:t>
            </a:r>
            <a:endParaRPr lang="en-GB" dirty="0">
              <a:solidFill>
                <a:srgbClr val="C00000"/>
              </a:solidFill>
              <a:latin typeface="SF New Republic" panose="00000400000000000000" pitchFamily="2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C07BA4A-CA0B-4772-A964-3BA2587473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568" y="147708"/>
            <a:ext cx="1659703" cy="1760396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B87AD08E-F930-484E-8864-34FDAAB32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90118"/>
            <a:ext cx="2983557" cy="298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09ADB23D-5B2B-43BA-95B3-1C912BBF1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80" y="1833964"/>
            <a:ext cx="4911811" cy="491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7015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9C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C00000"/>
                </a:solidFill>
                <a:latin typeface="SF New Republic" panose="00000400000000000000" pitchFamily="2" charset="0"/>
              </a:rPr>
              <a:t>Switching political work</a:t>
            </a:r>
            <a:br>
              <a:rPr lang="en-GB" sz="5400" dirty="0">
                <a:solidFill>
                  <a:srgbClr val="C00000"/>
                </a:solidFill>
                <a:latin typeface="SF New Republic" panose="00000400000000000000" pitchFamily="2" charset="0"/>
              </a:rPr>
            </a:br>
            <a:r>
              <a:rPr lang="en-GB" sz="5400" dirty="0">
                <a:solidFill>
                  <a:srgbClr val="C00000"/>
                </a:solidFill>
                <a:latin typeface="SF New Republic" panose="00000400000000000000" pitchFamily="2" charset="0"/>
              </a:rPr>
              <a:t>to pandemic mode</a:t>
            </a:r>
            <a:endParaRPr lang="en-GB" dirty="0">
              <a:solidFill>
                <a:srgbClr val="C00000"/>
              </a:solidFill>
              <a:latin typeface="SF New Republic" panose="00000400000000000000" pitchFamily="2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C07BA4A-CA0B-4772-A964-3BA2587473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568" y="147708"/>
            <a:ext cx="1659703" cy="1760396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8C59D2F9-820D-4F9E-BED9-BAD343ECA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0651" y="1937340"/>
            <a:ext cx="4798620" cy="4920660"/>
          </a:xfrm>
          <a:prstGeom prst="rect">
            <a:avLst/>
          </a:prstGeom>
        </p:spPr>
      </p:pic>
      <p:sp>
        <p:nvSpPr>
          <p:cNvPr id="8" name="Segnaposto contenuto 10">
            <a:extLst>
              <a:ext uri="{FF2B5EF4-FFF2-40B4-BE49-F238E27FC236}">
                <a16:creationId xmlns:a16="http://schemas.microsoft.com/office/drawing/2014/main" id="{10A123F9-47BF-498C-8F68-559C07E9D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785024" cy="4667250"/>
          </a:xfrm>
        </p:spPr>
        <p:txBody>
          <a:bodyPr>
            <a:normAutofit fontScale="92500" lnSpcReduction="10000"/>
          </a:bodyPr>
          <a:lstStyle/>
          <a:p>
            <a:r>
              <a:rPr lang="en-GB" sz="3200" dirty="0">
                <a:cs typeface="Estrangelo Edessa" panose="03080600000000000000" pitchFamily="66" charset="0"/>
              </a:rPr>
              <a:t>Organise the outrage in factories + other workplaces</a:t>
            </a:r>
          </a:p>
          <a:p>
            <a:r>
              <a:rPr lang="en-GB" sz="3200" dirty="0">
                <a:cs typeface="Estrangelo Edessa" panose="03080600000000000000" pitchFamily="66" charset="0"/>
              </a:rPr>
              <a:t>Online meetings</a:t>
            </a:r>
          </a:p>
          <a:p>
            <a:r>
              <a:rPr lang="en-GB" sz="3200" dirty="0">
                <a:cs typeface="Estrangelo Edessa" panose="03080600000000000000" pitchFamily="66" charset="0"/>
              </a:rPr>
              <a:t>Reports from life and work under lockdown</a:t>
            </a:r>
          </a:p>
          <a:p>
            <a:r>
              <a:rPr lang="en-GB" sz="3200" i="1" dirty="0">
                <a:cs typeface="Estrangelo Edessa" panose="03080600000000000000" pitchFamily="66" charset="0"/>
              </a:rPr>
              <a:t>Loads</a:t>
            </a:r>
            <a:r>
              <a:rPr lang="en-GB" sz="3200" dirty="0">
                <a:cs typeface="Estrangelo Edessa" panose="03080600000000000000" pitchFamily="66" charset="0"/>
              </a:rPr>
              <a:t> of education videos</a:t>
            </a:r>
          </a:p>
          <a:p>
            <a:r>
              <a:rPr lang="en-GB" sz="3200" dirty="0">
                <a:cs typeface="Estrangelo Edessa" panose="03080600000000000000" pitchFamily="66" charset="0"/>
              </a:rPr>
              <a:t>Stricter finances </a:t>
            </a:r>
            <a:br>
              <a:rPr lang="en-GB" sz="3200" dirty="0">
                <a:cs typeface="Estrangelo Edessa" panose="03080600000000000000" pitchFamily="66" charset="0"/>
              </a:rPr>
            </a:br>
            <a:r>
              <a:rPr lang="en-GB" sz="3200" dirty="0">
                <a:cs typeface="Estrangelo Edessa" panose="03080600000000000000" pitchFamily="66" charset="0"/>
                <a:sym typeface="Wingdings" panose="05000000000000000000" pitchFamily="2" charset="2"/>
              </a:rPr>
              <a:t> please donate!</a:t>
            </a:r>
            <a:endParaRPr lang="en-GB" sz="3200" dirty="0">
              <a:cs typeface="Estrangelo Edessa" panose="03080600000000000000" pitchFamily="66" charset="0"/>
            </a:endParaRPr>
          </a:p>
          <a:p>
            <a:r>
              <a:rPr lang="en-GB" sz="3200" dirty="0">
                <a:cs typeface="Estrangelo Edessa" panose="03080600000000000000" pitchFamily="66" charset="0"/>
              </a:rPr>
              <a:t>Eye-opening for many people </a:t>
            </a:r>
            <a:br>
              <a:rPr lang="en-GB" sz="3200" dirty="0">
                <a:cs typeface="Estrangelo Edessa" panose="03080600000000000000" pitchFamily="66" charset="0"/>
              </a:rPr>
            </a:br>
            <a:r>
              <a:rPr lang="en-GB" sz="3200" dirty="0">
                <a:cs typeface="Estrangelo Edessa" panose="03080600000000000000" pitchFamily="66" charset="0"/>
                <a:sym typeface="Wingdings" panose="05000000000000000000" pitchFamily="2" charset="2"/>
              </a:rPr>
              <a:t> join us!</a:t>
            </a:r>
            <a:endParaRPr lang="en-GB" sz="3200" dirty="0">
              <a:cs typeface="Estrangelo Edessa" panose="03080600000000000000" pitchFamily="66" charset="0"/>
            </a:endParaRPr>
          </a:p>
          <a:p>
            <a:endParaRPr lang="en-GB" sz="3200" dirty="0">
              <a:cs typeface="Estrangelo Edessa" panose="03080600000000000000" pitchFamily="66" charset="0"/>
            </a:endParaRPr>
          </a:p>
          <a:p>
            <a:endParaRPr lang="en-GB" sz="3200" dirty="0">
              <a:cs typeface="Estrangelo Edessa" panose="03080600000000000000" pitchFamily="66" charset="0"/>
            </a:endParaRPr>
          </a:p>
          <a:p>
            <a:pPr marL="0" indent="0">
              <a:buNone/>
            </a:pPr>
            <a:endParaRPr lang="en-GB" sz="3200" dirty="0">
              <a:cs typeface="Estrangelo Edessa" panose="03080600000000000000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3095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9C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C00000"/>
                </a:solidFill>
                <a:latin typeface="SF New Republic" panose="00000400000000000000" pitchFamily="2" charset="0"/>
              </a:rPr>
              <a:t>Timeline of the outbreak:</a:t>
            </a:r>
            <a:br>
              <a:rPr lang="en-GB" sz="5400" dirty="0">
                <a:solidFill>
                  <a:srgbClr val="C00000"/>
                </a:solidFill>
                <a:latin typeface="SF New Republic" panose="00000400000000000000" pitchFamily="2" charset="0"/>
              </a:rPr>
            </a:br>
            <a:r>
              <a:rPr lang="en-GB" sz="5400" dirty="0">
                <a:solidFill>
                  <a:srgbClr val="C00000"/>
                </a:solidFill>
                <a:latin typeface="SF New Republic" panose="00000400000000000000" pitchFamily="2" charset="0"/>
              </a:rPr>
              <a:t>January 31</a:t>
            </a:r>
            <a:r>
              <a:rPr lang="en-GB" sz="5400" baseline="30000" dirty="0">
                <a:solidFill>
                  <a:srgbClr val="C00000"/>
                </a:solidFill>
                <a:latin typeface="SF New Republic" panose="00000400000000000000" pitchFamily="2" charset="0"/>
              </a:rPr>
              <a:t>st</a:t>
            </a:r>
            <a:endParaRPr lang="en-GB" dirty="0">
              <a:solidFill>
                <a:srgbClr val="C00000"/>
              </a:solidFill>
              <a:latin typeface="SF New Republic" panose="00000400000000000000" pitchFamily="2" charset="0"/>
            </a:endParaRPr>
          </a:p>
        </p:txBody>
      </p:sp>
      <p:sp>
        <p:nvSpPr>
          <p:cNvPr id="11" name="Segnaposto contenuto 10"/>
          <p:cNvSpPr>
            <a:spLocks noGrp="1"/>
          </p:cNvSpPr>
          <p:nvPr>
            <p:ph idx="1"/>
          </p:nvPr>
        </p:nvSpPr>
        <p:spPr>
          <a:xfrm>
            <a:off x="838200" y="1825625"/>
            <a:ext cx="6594987" cy="4351338"/>
          </a:xfrm>
        </p:spPr>
        <p:txBody>
          <a:bodyPr>
            <a:normAutofit/>
          </a:bodyPr>
          <a:lstStyle/>
          <a:p>
            <a:r>
              <a:rPr lang="en-GB" sz="3200" dirty="0">
                <a:cs typeface="Estrangelo Edessa" panose="03080600000000000000" pitchFamily="66" charset="0"/>
              </a:rPr>
              <a:t>Rome: first 2 cases (traced back to China, isolated)</a:t>
            </a:r>
          </a:p>
          <a:p>
            <a:r>
              <a:rPr lang="en-GB" sz="3200" dirty="0">
                <a:cs typeface="Estrangelo Edessa" panose="03080600000000000000" pitchFamily="66" charset="0"/>
              </a:rPr>
              <a:t>All flights to/from China suspended (contrary to WHO recommendation)</a:t>
            </a:r>
          </a:p>
          <a:p>
            <a:r>
              <a:rPr lang="en-GB" sz="3200" dirty="0">
                <a:cs typeface="Estrangelo Edessa" panose="03080600000000000000" pitchFamily="66" charset="0"/>
              </a:rPr>
              <a:t>6 months state of emergency declared</a:t>
            </a:r>
          </a:p>
          <a:p>
            <a:endParaRPr lang="en-GB" sz="3200" dirty="0">
              <a:highlight>
                <a:srgbClr val="FF000E"/>
              </a:highlight>
              <a:cs typeface="Estrangelo Edessa" panose="03080600000000000000" pitchFamily="66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C07BA4A-CA0B-4772-A964-3BA2587473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568" y="147708"/>
            <a:ext cx="1659703" cy="176039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61631C6-2F75-473C-96DA-AB11F43959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5"/>
          <a:stretch/>
        </p:blipFill>
        <p:spPr bwMode="auto">
          <a:xfrm>
            <a:off x="7354646" y="2292671"/>
            <a:ext cx="3833019" cy="456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531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9C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C00000"/>
                </a:solidFill>
                <a:latin typeface="SF New Republic" panose="00000400000000000000" pitchFamily="2" charset="0"/>
              </a:rPr>
              <a:t>Timeline of the outbreak:</a:t>
            </a:r>
            <a:br>
              <a:rPr lang="en-GB" sz="5400" dirty="0">
                <a:solidFill>
                  <a:srgbClr val="C00000"/>
                </a:solidFill>
                <a:latin typeface="SF New Republic" panose="00000400000000000000" pitchFamily="2" charset="0"/>
              </a:rPr>
            </a:br>
            <a:r>
              <a:rPr lang="en-GB" sz="5400" dirty="0">
                <a:solidFill>
                  <a:srgbClr val="C00000"/>
                </a:solidFill>
                <a:latin typeface="SF New Republic" panose="00000400000000000000" pitchFamily="2" charset="0"/>
              </a:rPr>
              <a:t>February 19</a:t>
            </a:r>
            <a:r>
              <a:rPr lang="en-GB" sz="5400" baseline="30000" dirty="0">
                <a:solidFill>
                  <a:srgbClr val="C00000"/>
                </a:solidFill>
                <a:latin typeface="SF New Republic" panose="00000400000000000000" pitchFamily="2" charset="0"/>
              </a:rPr>
              <a:t>th</a:t>
            </a:r>
            <a:endParaRPr lang="en-GB" dirty="0">
              <a:solidFill>
                <a:srgbClr val="C00000"/>
              </a:solidFill>
              <a:latin typeface="SF New Republic" panose="00000400000000000000" pitchFamily="2" charset="0"/>
            </a:endParaRPr>
          </a:p>
        </p:txBody>
      </p:sp>
      <p:sp>
        <p:nvSpPr>
          <p:cNvPr id="11" name="Segnaposto contenuto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cs typeface="Estrangelo Edessa" panose="03080600000000000000" pitchFamily="66" charset="0"/>
              </a:rPr>
              <a:t>First cluster in Codogno, Lombardy</a:t>
            </a:r>
          </a:p>
          <a:p>
            <a:r>
              <a:rPr lang="en-GB" sz="3200" dirty="0">
                <a:cs typeface="Estrangelo Edessa" panose="03080600000000000000" pitchFamily="66" charset="0"/>
              </a:rPr>
              <a:t>Hunt for patient zero</a:t>
            </a:r>
          </a:p>
          <a:p>
            <a:r>
              <a:rPr lang="en-GB" sz="3200" dirty="0">
                <a:cs typeface="Estrangelo Edessa" panose="03080600000000000000" pitchFamily="66" charset="0"/>
              </a:rPr>
              <a:t>Later in February, another cluster in Veneto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C07BA4A-CA0B-4772-A964-3BA2587473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568" y="147708"/>
            <a:ext cx="1659703" cy="1760396"/>
          </a:xfrm>
          <a:prstGeom prst="rect">
            <a:avLst/>
          </a:prstGeom>
        </p:spPr>
      </p:pic>
      <p:pic>
        <p:nvPicPr>
          <p:cNvPr id="1026" name="Picture 2" descr="Il poliziotto in servizio nella zona rossa coronavirus di Codogno ...">
            <a:extLst>
              <a:ext uri="{FF2B5EF4-FFF2-40B4-BE49-F238E27FC236}">
                <a16:creationId xmlns:a16="http://schemas.microsoft.com/office/drawing/2014/main" id="{D69D443B-BD22-4145-8EE4-8A9CBCD18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64074"/>
            <a:ext cx="5334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4957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9C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C00000"/>
                </a:solidFill>
                <a:latin typeface="SF New Republic" panose="00000400000000000000" pitchFamily="2" charset="0"/>
              </a:rPr>
              <a:t>Timeline of the outbreak:</a:t>
            </a:r>
            <a:br>
              <a:rPr lang="en-GB" sz="5400" dirty="0">
                <a:solidFill>
                  <a:srgbClr val="C00000"/>
                </a:solidFill>
                <a:latin typeface="SF New Republic" panose="00000400000000000000" pitchFamily="2" charset="0"/>
              </a:rPr>
            </a:br>
            <a:r>
              <a:rPr lang="en-GB" sz="5400" dirty="0">
                <a:solidFill>
                  <a:srgbClr val="C00000"/>
                </a:solidFill>
                <a:latin typeface="SF New Republic" panose="00000400000000000000" pitchFamily="2" charset="0"/>
              </a:rPr>
              <a:t>February 22</a:t>
            </a:r>
            <a:r>
              <a:rPr lang="en-GB" sz="5400" baseline="30000" dirty="0">
                <a:solidFill>
                  <a:srgbClr val="C00000"/>
                </a:solidFill>
                <a:latin typeface="SF New Republic" panose="00000400000000000000" pitchFamily="2" charset="0"/>
              </a:rPr>
              <a:t>nd</a:t>
            </a:r>
            <a:endParaRPr lang="en-GB" dirty="0">
              <a:solidFill>
                <a:srgbClr val="C00000"/>
              </a:solidFill>
              <a:latin typeface="SF New Republic" panose="00000400000000000000" pitchFamily="2" charset="0"/>
            </a:endParaRPr>
          </a:p>
        </p:txBody>
      </p:sp>
      <p:sp>
        <p:nvSpPr>
          <p:cNvPr id="11" name="Segnaposto contenuto 10"/>
          <p:cNvSpPr>
            <a:spLocks noGrp="1"/>
          </p:cNvSpPr>
          <p:nvPr>
            <p:ph idx="1"/>
          </p:nvPr>
        </p:nvSpPr>
        <p:spPr>
          <a:xfrm>
            <a:off x="838200" y="1825625"/>
            <a:ext cx="6703142" cy="4351338"/>
          </a:xfrm>
        </p:spPr>
        <p:txBody>
          <a:bodyPr>
            <a:normAutofit lnSpcReduction="10000"/>
          </a:bodyPr>
          <a:lstStyle/>
          <a:p>
            <a:r>
              <a:rPr lang="en-GB" sz="3200" dirty="0">
                <a:cs typeface="Estrangelo Edessa" panose="03080600000000000000" pitchFamily="66" charset="0"/>
              </a:rPr>
              <a:t>11 red zones (50,000 people)</a:t>
            </a:r>
          </a:p>
          <a:p>
            <a:r>
              <a:rPr lang="en-GB" sz="3200" dirty="0">
                <a:cs typeface="Estrangelo Edessa" panose="03080600000000000000" pitchFamily="66" charset="0"/>
              </a:rPr>
              <a:t>Orange zones (16,000,000 people)</a:t>
            </a:r>
          </a:p>
          <a:p>
            <a:r>
              <a:rPr lang="en-GB" sz="3200" dirty="0">
                <a:cs typeface="Estrangelo Edessa" panose="03080600000000000000" pitchFamily="66" charset="0"/>
              </a:rPr>
              <a:t>Ban on leisure gatherings (theatres, cinemas, museums etc.)</a:t>
            </a:r>
          </a:p>
          <a:p>
            <a:r>
              <a:rPr lang="en-GB" sz="3200" dirty="0">
                <a:cs typeface="Estrangelo Edessa" panose="03080600000000000000" pitchFamily="66" charset="0"/>
              </a:rPr>
              <a:t>Restaurants, bars, pubs partially closed</a:t>
            </a:r>
          </a:p>
          <a:p>
            <a:r>
              <a:rPr lang="en-GB" sz="3200" dirty="0">
                <a:cs typeface="Estrangelo Edessa" panose="03080600000000000000" pitchFamily="66" charset="0"/>
              </a:rPr>
              <a:t>Work from home «whenever possible»</a:t>
            </a:r>
          </a:p>
          <a:p>
            <a:r>
              <a:rPr lang="en-GB" sz="3200" dirty="0">
                <a:cs typeface="Estrangelo Edessa" panose="03080600000000000000" pitchFamily="66" charset="0"/>
              </a:rPr>
              <a:t>Schools + universities closed</a:t>
            </a:r>
          </a:p>
          <a:p>
            <a:endParaRPr lang="en-GB" sz="3200" dirty="0">
              <a:cs typeface="Estrangelo Edessa" panose="03080600000000000000" pitchFamily="66" charset="0"/>
            </a:endParaRPr>
          </a:p>
          <a:p>
            <a:endParaRPr lang="en-GB" sz="3200" dirty="0">
              <a:cs typeface="Estrangelo Edessa" panose="03080600000000000000" pitchFamily="66" charset="0"/>
            </a:endParaRPr>
          </a:p>
          <a:p>
            <a:endParaRPr lang="en-GB" sz="3200" dirty="0">
              <a:cs typeface="Estrangelo Edessa" panose="03080600000000000000" pitchFamily="66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C07BA4A-CA0B-4772-A964-3BA2587473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568" y="147708"/>
            <a:ext cx="1659703" cy="1760396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81D05530-FADB-4367-B906-E1379BBEF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968" y="2043041"/>
            <a:ext cx="3675200" cy="477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384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9C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solidFill>
                  <a:srgbClr val="C00000"/>
                </a:solidFill>
                <a:latin typeface="SF New Republic" panose="00000400000000000000" pitchFamily="2" charset="0"/>
              </a:rPr>
              <a:t>Can't stop it</a:t>
            </a:r>
            <a:endParaRPr lang="en-GB" dirty="0">
              <a:solidFill>
                <a:srgbClr val="C00000"/>
              </a:solidFill>
              <a:latin typeface="SF New Republic" panose="00000400000000000000" pitchFamily="2" charset="0"/>
            </a:endParaRPr>
          </a:p>
        </p:txBody>
      </p:sp>
      <p:sp>
        <p:nvSpPr>
          <p:cNvPr id="11" name="Segnaposto contenuto 10"/>
          <p:cNvSpPr>
            <a:spLocks noGrp="1"/>
          </p:cNvSpPr>
          <p:nvPr>
            <p:ph idx="1"/>
          </p:nvPr>
        </p:nvSpPr>
        <p:spPr>
          <a:xfrm>
            <a:off x="838200" y="1825625"/>
            <a:ext cx="9121368" cy="4351338"/>
          </a:xfrm>
        </p:spPr>
        <p:txBody>
          <a:bodyPr>
            <a:normAutofit/>
          </a:bodyPr>
          <a:lstStyle/>
          <a:p>
            <a:r>
              <a:rPr lang="en-GB" sz="3200" dirty="0">
                <a:cs typeface="Estrangelo Edessa" panose="03080600000000000000" pitchFamily="66" charset="0"/>
              </a:rPr>
              <a:t>Local politicians, bosses' and shop owners' associations organise resistance against slowdown measures</a:t>
            </a:r>
          </a:p>
          <a:p>
            <a:endParaRPr lang="en-GB" sz="3200" dirty="0">
              <a:cs typeface="Estrangelo Edessa" panose="03080600000000000000" pitchFamily="66" charset="0"/>
            </a:endParaRPr>
          </a:p>
          <a:p>
            <a:endParaRPr lang="en-GB" sz="3200" dirty="0">
              <a:cs typeface="Estrangelo Edessa" panose="03080600000000000000" pitchFamily="66" charset="0"/>
            </a:endParaRPr>
          </a:p>
          <a:p>
            <a:endParaRPr lang="en-GB" sz="3200" dirty="0">
              <a:cs typeface="Estrangelo Edessa" panose="03080600000000000000" pitchFamily="66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C07BA4A-CA0B-4772-A964-3BA2587473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568" y="147708"/>
            <a:ext cx="1659703" cy="1760396"/>
          </a:xfrm>
          <a:prstGeom prst="rect">
            <a:avLst/>
          </a:prstGeom>
        </p:spPr>
      </p:pic>
      <p:pic>
        <p:nvPicPr>
          <p:cNvPr id="9218" name="Picture 2" descr="Coronavirus, la prudenza di Sala dopo lo slogan #milanononsiferma: “In città ritorno alla normalità almeno fra un paio di mesi”">
            <a:extLst>
              <a:ext uri="{FF2B5EF4-FFF2-40B4-BE49-F238E27FC236}">
                <a16:creationId xmlns:a16="http://schemas.microsoft.com/office/drawing/2014/main" id="{3A6FAED6-8027-4772-AA19-46F092997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37" y="3344304"/>
            <a:ext cx="657225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bergamononsiferma Un video per la città che non molla - Cronaca ...">
            <a:extLst>
              <a:ext uri="{FF2B5EF4-FFF2-40B4-BE49-F238E27FC236}">
                <a16:creationId xmlns:a16="http://schemas.microsoft.com/office/drawing/2014/main" id="{D947FAE6-46AE-4A89-905B-711CD197A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294" y="2772071"/>
            <a:ext cx="5658977" cy="355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1114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9C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C00000"/>
                </a:solidFill>
                <a:latin typeface="SF New Republic" panose="00000400000000000000" pitchFamily="2" charset="0"/>
              </a:rPr>
              <a:t>Timeline of the outbreak:</a:t>
            </a:r>
            <a:br>
              <a:rPr lang="en-GB" sz="5400" dirty="0">
                <a:solidFill>
                  <a:srgbClr val="C00000"/>
                </a:solidFill>
                <a:latin typeface="SF New Republic" panose="00000400000000000000" pitchFamily="2" charset="0"/>
              </a:rPr>
            </a:br>
            <a:r>
              <a:rPr lang="en-GB" sz="5400" dirty="0">
                <a:solidFill>
                  <a:srgbClr val="C00000"/>
                </a:solidFill>
                <a:latin typeface="SF New Republic" panose="00000400000000000000" pitchFamily="2" charset="0"/>
              </a:rPr>
              <a:t>March 7</a:t>
            </a:r>
            <a:r>
              <a:rPr lang="en-GB" sz="5400" baseline="30000" dirty="0">
                <a:solidFill>
                  <a:srgbClr val="C00000"/>
                </a:solidFill>
                <a:latin typeface="SF New Republic" panose="00000400000000000000" pitchFamily="2" charset="0"/>
              </a:rPr>
              <a:t>th</a:t>
            </a:r>
            <a:r>
              <a:rPr lang="en-GB" sz="5400" dirty="0">
                <a:solidFill>
                  <a:srgbClr val="C00000"/>
                </a:solidFill>
                <a:latin typeface="SF New Republic" panose="00000400000000000000" pitchFamily="2" charset="0"/>
              </a:rPr>
              <a:t> </a:t>
            </a:r>
            <a:endParaRPr lang="en-GB" dirty="0">
              <a:solidFill>
                <a:srgbClr val="C00000"/>
              </a:solidFill>
              <a:latin typeface="SF New Republic" panose="00000400000000000000" pitchFamily="2" charset="0"/>
            </a:endParaRPr>
          </a:p>
        </p:txBody>
      </p:sp>
      <p:sp>
        <p:nvSpPr>
          <p:cNvPr id="11" name="Segnaposto contenuto 10"/>
          <p:cNvSpPr>
            <a:spLocks noGrp="1"/>
          </p:cNvSpPr>
          <p:nvPr>
            <p:ph idx="1"/>
          </p:nvPr>
        </p:nvSpPr>
        <p:spPr>
          <a:xfrm>
            <a:off x="4237702" y="1825625"/>
            <a:ext cx="6735097" cy="4351338"/>
          </a:xfrm>
        </p:spPr>
        <p:txBody>
          <a:bodyPr>
            <a:normAutofit/>
          </a:bodyPr>
          <a:lstStyle/>
          <a:p>
            <a:r>
              <a:rPr lang="en-GB" sz="3200" dirty="0">
                <a:cs typeface="Estrangelo Edessa" panose="03080600000000000000" pitchFamily="66" charset="0"/>
              </a:rPr>
              <a:t>Lockdown in the yellow zones</a:t>
            </a:r>
          </a:p>
          <a:p>
            <a:r>
              <a:rPr lang="en-GB" sz="3200" dirty="0">
                <a:cs typeface="Estrangelo Edessa" panose="03080600000000000000" pitchFamily="66" charset="0"/>
              </a:rPr>
              <a:t>Movement allowed only for:</a:t>
            </a:r>
          </a:p>
          <a:p>
            <a:pPr lvl="1"/>
            <a:r>
              <a:rPr lang="en-GB" sz="2800" dirty="0">
                <a:cs typeface="Estrangelo Edessa" panose="03080600000000000000" pitchFamily="66" charset="0"/>
              </a:rPr>
              <a:t>Basic needs (food, medications)</a:t>
            </a:r>
          </a:p>
          <a:p>
            <a:pPr lvl="1"/>
            <a:r>
              <a:rPr lang="en-GB" sz="2800" dirty="0">
                <a:cs typeface="Estrangelo Edessa" panose="03080600000000000000" pitchFamily="66" charset="0"/>
              </a:rPr>
              <a:t>Proven working needs (self-certified)</a:t>
            </a:r>
          </a:p>
          <a:p>
            <a:pPr lvl="1"/>
            <a:r>
              <a:rPr lang="en-GB" sz="2800" dirty="0">
                <a:cs typeface="Estrangelo Edessa" panose="03080600000000000000" pitchFamily="66" charset="0"/>
              </a:rPr>
              <a:t>Emergencies</a:t>
            </a:r>
          </a:p>
          <a:p>
            <a:r>
              <a:rPr lang="en-GB" sz="3200" dirty="0">
                <a:cs typeface="Estrangelo Edessa" panose="03080600000000000000" pitchFamily="66" charset="0"/>
              </a:rPr>
              <a:t>Prison riots</a:t>
            </a:r>
          </a:p>
          <a:p>
            <a:r>
              <a:rPr lang="en-GB" sz="3200" dirty="0">
                <a:cs typeface="Estrangelo Edessa" panose="03080600000000000000" pitchFamily="66" charset="0"/>
              </a:rPr>
              <a:t>March 9</a:t>
            </a:r>
            <a:r>
              <a:rPr lang="en-GB" sz="3200" baseline="30000" dirty="0">
                <a:cs typeface="Estrangelo Edessa" panose="03080600000000000000" pitchFamily="66" charset="0"/>
              </a:rPr>
              <a:t>th</a:t>
            </a:r>
            <a:r>
              <a:rPr lang="en-GB" sz="3200" dirty="0">
                <a:cs typeface="Estrangelo Edessa" panose="03080600000000000000" pitchFamily="66" charset="0"/>
              </a:rPr>
              <a:t>: </a:t>
            </a:r>
            <a:r>
              <a:rPr lang="en-GB" sz="3200" b="1" dirty="0">
                <a:cs typeface="Estrangelo Edessa" panose="03080600000000000000" pitchFamily="66" charset="0"/>
              </a:rPr>
              <a:t>nationwide lockdown</a:t>
            </a:r>
          </a:p>
          <a:p>
            <a:pPr marL="0" indent="0">
              <a:buNone/>
            </a:pPr>
            <a:endParaRPr lang="en-GB" sz="3200" dirty="0">
              <a:cs typeface="Estrangelo Edessa" panose="03080600000000000000" pitchFamily="66" charset="0"/>
            </a:endParaRPr>
          </a:p>
          <a:p>
            <a:endParaRPr lang="en-GB" sz="3200" dirty="0">
              <a:cs typeface="Estrangelo Edessa" panose="03080600000000000000" pitchFamily="66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C07BA4A-CA0B-4772-A964-3BA2587473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568" y="147708"/>
            <a:ext cx="1659703" cy="1760396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1303C80-EF63-4EAD-97DF-CF8AEFD11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34" y="1796217"/>
            <a:ext cx="3844557" cy="49410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8811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9C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solidFill>
                  <a:srgbClr val="C00000"/>
                </a:solidFill>
                <a:latin typeface="SF New Republic" panose="00000400000000000000" pitchFamily="2" charset="0"/>
              </a:rPr>
              <a:t>«Stay home»! But…</a:t>
            </a:r>
            <a:endParaRPr lang="en-GB" dirty="0">
              <a:solidFill>
                <a:srgbClr val="C00000"/>
              </a:solidFill>
              <a:latin typeface="SF New Republic" panose="00000400000000000000" pitchFamily="2" charset="0"/>
            </a:endParaRPr>
          </a:p>
        </p:txBody>
      </p:sp>
      <p:sp>
        <p:nvSpPr>
          <p:cNvPr id="11" name="Segnaposto contenuto 10"/>
          <p:cNvSpPr>
            <a:spLocks noGrp="1"/>
          </p:cNvSpPr>
          <p:nvPr>
            <p:ph idx="1"/>
          </p:nvPr>
        </p:nvSpPr>
        <p:spPr>
          <a:xfrm>
            <a:off x="838199" y="1825625"/>
            <a:ext cx="4804720" cy="4351338"/>
          </a:xfrm>
        </p:spPr>
        <p:txBody>
          <a:bodyPr>
            <a:normAutofit lnSpcReduction="10000"/>
          </a:bodyPr>
          <a:lstStyle/>
          <a:p>
            <a:r>
              <a:rPr lang="en-GB" sz="3200" dirty="0">
                <a:cs typeface="Estrangelo Edessa" panose="03080600000000000000" pitchFamily="66" charset="0"/>
              </a:rPr>
              <a:t>Dense industrial areas such as </a:t>
            </a:r>
            <a:r>
              <a:rPr lang="en-GB" sz="3200" dirty="0">
                <a:highlight>
                  <a:srgbClr val="FFFF00"/>
                </a:highlight>
                <a:cs typeface="Estrangelo Edessa" panose="03080600000000000000" pitchFamily="66" charset="0"/>
              </a:rPr>
              <a:t>Bergamo</a:t>
            </a:r>
            <a:r>
              <a:rPr lang="en-GB" sz="3200" dirty="0">
                <a:cs typeface="Estrangelo Edessa" panose="03080600000000000000" pitchFamily="66" charset="0"/>
              </a:rPr>
              <a:t>, </a:t>
            </a:r>
            <a:r>
              <a:rPr lang="en-GB" sz="3200" dirty="0">
                <a:highlight>
                  <a:srgbClr val="00FF00"/>
                </a:highlight>
                <a:cs typeface="Estrangelo Edessa" panose="03080600000000000000" pitchFamily="66" charset="0"/>
              </a:rPr>
              <a:t>Brescia</a:t>
            </a:r>
            <a:r>
              <a:rPr lang="en-GB" sz="3200" dirty="0">
                <a:cs typeface="Estrangelo Edessa" panose="03080600000000000000" pitchFamily="66" charset="0"/>
              </a:rPr>
              <a:t>, </a:t>
            </a:r>
            <a:r>
              <a:rPr lang="en-GB" sz="3200" dirty="0">
                <a:highlight>
                  <a:srgbClr val="00FFFF"/>
                </a:highlight>
                <a:cs typeface="Estrangelo Edessa" panose="03080600000000000000" pitchFamily="66" charset="0"/>
              </a:rPr>
              <a:t>Turin</a:t>
            </a:r>
            <a:r>
              <a:rPr lang="en-GB" sz="3200" dirty="0">
                <a:cs typeface="Estrangelo Edessa" panose="03080600000000000000" pitchFamily="66" charset="0"/>
              </a:rPr>
              <a:t>, </a:t>
            </a:r>
            <a:r>
              <a:rPr lang="en-GB" sz="3200" dirty="0">
                <a:highlight>
                  <a:srgbClr val="FF00FF"/>
                </a:highlight>
                <a:cs typeface="Estrangelo Edessa" panose="03080600000000000000" pitchFamily="66" charset="0"/>
              </a:rPr>
              <a:t>Milan</a:t>
            </a:r>
            <a:r>
              <a:rPr lang="en-GB" sz="3200" dirty="0">
                <a:cs typeface="Estrangelo Edessa" panose="03080600000000000000" pitchFamily="66" charset="0"/>
              </a:rPr>
              <a:t> hit harder</a:t>
            </a:r>
          </a:p>
          <a:p>
            <a:r>
              <a:rPr lang="en-GB" sz="3200" dirty="0">
                <a:cs typeface="Estrangelo Edessa" panose="03080600000000000000" pitchFamily="66" charset="0"/>
              </a:rPr>
              <a:t>Cuts, privatisation, mismanagement, lack of planning, disdain for healthcare workers' welfare </a:t>
            </a:r>
            <a:r>
              <a:rPr lang="en-GB" sz="3200" dirty="0">
                <a:cs typeface="Estrangelo Edessa" panose="03080600000000000000" pitchFamily="66" charset="0"/>
                <a:sym typeface="Wingdings" panose="05000000000000000000" pitchFamily="2" charset="2"/>
              </a:rPr>
              <a:t> hospitals become hubs for virus spread</a:t>
            </a:r>
            <a:endParaRPr lang="en-GB" sz="3200" dirty="0">
              <a:cs typeface="Estrangelo Edessa" panose="03080600000000000000" pitchFamily="66" charset="0"/>
            </a:endParaRPr>
          </a:p>
          <a:p>
            <a:endParaRPr lang="en-GB" sz="3200" dirty="0">
              <a:cs typeface="Estrangelo Edessa" panose="03080600000000000000" pitchFamily="66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C07BA4A-CA0B-4772-A964-3BA2587473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568" y="147708"/>
            <a:ext cx="1659703" cy="1760396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6FEEB1B8-76EF-4ABF-ACA1-8350259D3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740" y="1417590"/>
            <a:ext cx="4271146" cy="556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mbo 3">
            <a:extLst>
              <a:ext uri="{FF2B5EF4-FFF2-40B4-BE49-F238E27FC236}">
                <a16:creationId xmlns:a16="http://schemas.microsoft.com/office/drawing/2014/main" id="{2EE7837B-08A3-41FF-AB58-B351F8E00A36}"/>
              </a:ext>
            </a:extLst>
          </p:cNvPr>
          <p:cNvSpPr/>
          <p:nvPr/>
        </p:nvSpPr>
        <p:spPr>
          <a:xfrm>
            <a:off x="6127190" y="2314831"/>
            <a:ext cx="222421" cy="197709"/>
          </a:xfrm>
          <a:prstGeom prst="diamond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ombo 8">
            <a:extLst>
              <a:ext uri="{FF2B5EF4-FFF2-40B4-BE49-F238E27FC236}">
                <a16:creationId xmlns:a16="http://schemas.microsoft.com/office/drawing/2014/main" id="{33B17A3E-0E1A-40FC-BB42-76786D93C4E5}"/>
              </a:ext>
            </a:extLst>
          </p:cNvPr>
          <p:cNvSpPr/>
          <p:nvPr/>
        </p:nvSpPr>
        <p:spPr>
          <a:xfrm>
            <a:off x="6701146" y="2117122"/>
            <a:ext cx="222421" cy="197709"/>
          </a:xfrm>
          <a:prstGeom prst="diamond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ombo 9">
            <a:extLst>
              <a:ext uri="{FF2B5EF4-FFF2-40B4-BE49-F238E27FC236}">
                <a16:creationId xmlns:a16="http://schemas.microsoft.com/office/drawing/2014/main" id="{5DF5B4A3-285D-4A1E-AA48-5F9C93539EA8}"/>
              </a:ext>
            </a:extLst>
          </p:cNvPr>
          <p:cNvSpPr/>
          <p:nvPr/>
        </p:nvSpPr>
        <p:spPr>
          <a:xfrm>
            <a:off x="6923567" y="1919413"/>
            <a:ext cx="222421" cy="197709"/>
          </a:xfrm>
          <a:prstGeom prst="diamond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ombo 11">
            <a:extLst>
              <a:ext uri="{FF2B5EF4-FFF2-40B4-BE49-F238E27FC236}">
                <a16:creationId xmlns:a16="http://schemas.microsoft.com/office/drawing/2014/main" id="{C7BA3671-033F-42F6-8D9C-7C74E15A009B}"/>
              </a:ext>
            </a:extLst>
          </p:cNvPr>
          <p:cNvSpPr/>
          <p:nvPr/>
        </p:nvSpPr>
        <p:spPr>
          <a:xfrm>
            <a:off x="7075967" y="2071813"/>
            <a:ext cx="222421" cy="197709"/>
          </a:xfrm>
          <a:prstGeom prst="diamond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1283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9C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C00000"/>
                </a:solidFill>
                <a:latin typeface="SF New Republic" panose="00000400000000000000" pitchFamily="2" charset="0"/>
              </a:rPr>
              <a:t>Timeline of the outbreak:</a:t>
            </a:r>
            <a:br>
              <a:rPr lang="en-GB" sz="5400" dirty="0">
                <a:solidFill>
                  <a:srgbClr val="C00000"/>
                </a:solidFill>
                <a:latin typeface="SF New Republic" panose="00000400000000000000" pitchFamily="2" charset="0"/>
              </a:rPr>
            </a:br>
            <a:r>
              <a:rPr lang="en-GB" sz="5400" dirty="0">
                <a:solidFill>
                  <a:srgbClr val="C00000"/>
                </a:solidFill>
                <a:latin typeface="SF New Republic" panose="00000400000000000000" pitchFamily="2" charset="0"/>
              </a:rPr>
              <a:t>March 21</a:t>
            </a:r>
            <a:r>
              <a:rPr lang="en-GB" sz="5400" baseline="30000" dirty="0">
                <a:solidFill>
                  <a:srgbClr val="C00000"/>
                </a:solidFill>
                <a:latin typeface="SF New Republic" panose="00000400000000000000" pitchFamily="2" charset="0"/>
              </a:rPr>
              <a:t>st</a:t>
            </a:r>
            <a:endParaRPr lang="en-GB" dirty="0">
              <a:solidFill>
                <a:srgbClr val="C00000"/>
              </a:solidFill>
              <a:latin typeface="SF New Republic" panose="00000400000000000000" pitchFamily="2" charset="0"/>
            </a:endParaRPr>
          </a:p>
        </p:txBody>
      </p:sp>
      <p:sp>
        <p:nvSpPr>
          <p:cNvPr id="11" name="Segnaposto contenuto 10"/>
          <p:cNvSpPr>
            <a:spLocks noGrp="1"/>
          </p:cNvSpPr>
          <p:nvPr>
            <p:ph idx="1"/>
          </p:nvPr>
        </p:nvSpPr>
        <p:spPr>
          <a:xfrm>
            <a:off x="838199" y="1825625"/>
            <a:ext cx="8248136" cy="4351338"/>
          </a:xfrm>
        </p:spPr>
        <p:txBody>
          <a:bodyPr>
            <a:normAutofit/>
          </a:bodyPr>
          <a:lstStyle/>
          <a:p>
            <a:r>
              <a:rPr lang="en-GB" sz="3200" dirty="0">
                <a:cs typeface="Estrangelo Edessa" panose="03080600000000000000" pitchFamily="66" charset="0"/>
              </a:rPr>
              <a:t>"Non-essential productions suspended"</a:t>
            </a:r>
          </a:p>
          <a:p>
            <a:r>
              <a:rPr lang="en-GB" sz="3200" dirty="0">
                <a:cs typeface="Estrangelo Edessa" panose="03080600000000000000" pitchFamily="66" charset="0"/>
              </a:rPr>
              <a:t>Actually…</a:t>
            </a:r>
          </a:p>
          <a:p>
            <a:pPr lvl="1"/>
            <a:r>
              <a:rPr lang="en-GB" sz="2800" dirty="0">
                <a:cs typeface="Estrangelo Edessa" panose="03080600000000000000" pitchFamily="66" charset="0"/>
              </a:rPr>
              <a:t>Essential business </a:t>
            </a:r>
            <a:r>
              <a:rPr lang="en-GB" sz="2800" i="1" dirty="0">
                <a:cs typeface="Estrangelo Edessa" panose="03080600000000000000" pitchFamily="66" charset="0"/>
              </a:rPr>
              <a:t>sectors</a:t>
            </a:r>
            <a:r>
              <a:rPr lang="en-GB" sz="2800" dirty="0">
                <a:cs typeface="Estrangelo Edessa" panose="03080600000000000000" pitchFamily="66" charset="0"/>
              </a:rPr>
              <a:t> </a:t>
            </a:r>
            <a:r>
              <a:rPr lang="en-GB" sz="2800" dirty="0">
                <a:cs typeface="Estrangelo Edessa" panose="03080600000000000000" pitchFamily="66" charset="0"/>
                <a:sym typeface="Wingdings" panose="05000000000000000000" pitchFamily="2" charset="2"/>
              </a:rPr>
              <a:t> </a:t>
            </a:r>
            <a:r>
              <a:rPr lang="en-GB" sz="2800" dirty="0">
                <a:cs typeface="Estrangelo Edessa" panose="03080600000000000000" pitchFamily="66" charset="0"/>
              </a:rPr>
              <a:t>open</a:t>
            </a:r>
          </a:p>
          <a:p>
            <a:pPr lvl="1"/>
            <a:r>
              <a:rPr lang="en-GB" sz="2800" dirty="0">
                <a:cs typeface="Estrangelo Edessa" panose="03080600000000000000" pitchFamily="66" charset="0"/>
              </a:rPr>
              <a:t>Sectors arbitrarily declared essential </a:t>
            </a:r>
            <a:r>
              <a:rPr lang="en-GB" sz="2800" dirty="0">
                <a:cs typeface="Estrangelo Edessa" panose="03080600000000000000" pitchFamily="66" charset="0"/>
                <a:sym typeface="Wingdings" panose="05000000000000000000" pitchFamily="2" charset="2"/>
              </a:rPr>
              <a:t> open</a:t>
            </a:r>
            <a:endParaRPr lang="en-GB" sz="2800" dirty="0">
              <a:cs typeface="Estrangelo Edessa" panose="03080600000000000000" pitchFamily="66" charset="0"/>
            </a:endParaRPr>
          </a:p>
          <a:p>
            <a:pPr lvl="1"/>
            <a:r>
              <a:rPr lang="en-GB" sz="2800" dirty="0">
                <a:cs typeface="Estrangelo Edessa" panose="03080600000000000000" pitchFamily="66" charset="0"/>
              </a:rPr>
              <a:t>Suppliers of essential sectors </a:t>
            </a:r>
            <a:r>
              <a:rPr lang="en-GB" sz="2800" dirty="0">
                <a:cs typeface="Estrangelo Edessa" panose="03080600000000000000" pitchFamily="66" charset="0"/>
                <a:sym typeface="Wingdings" panose="05000000000000000000" pitchFamily="2" charset="2"/>
              </a:rPr>
              <a:t> </a:t>
            </a:r>
            <a:r>
              <a:rPr lang="en-GB" sz="2800" dirty="0">
                <a:cs typeface="Estrangelo Edessa" panose="03080600000000000000" pitchFamily="66" charset="0"/>
              </a:rPr>
              <a:t>also open</a:t>
            </a:r>
          </a:p>
          <a:p>
            <a:pPr lvl="1"/>
            <a:r>
              <a:rPr lang="en-GB" sz="2800" dirty="0">
                <a:cs typeface="Estrangelo Edessa" panose="03080600000000000000" pitchFamily="66" charset="0"/>
              </a:rPr>
              <a:t>Can work from home </a:t>
            </a:r>
            <a:r>
              <a:rPr lang="en-GB" sz="2800" dirty="0">
                <a:cs typeface="Estrangelo Edessa" panose="03080600000000000000" pitchFamily="66" charset="0"/>
                <a:sym typeface="Wingdings" panose="05000000000000000000" pitchFamily="2" charset="2"/>
              </a:rPr>
              <a:t> open</a:t>
            </a:r>
          </a:p>
          <a:p>
            <a:pPr marL="0" indent="0">
              <a:buNone/>
            </a:pPr>
            <a:endParaRPr lang="en-GB" sz="3200" dirty="0">
              <a:cs typeface="Estrangelo Edessa" panose="03080600000000000000" pitchFamily="66" charset="0"/>
            </a:endParaRPr>
          </a:p>
          <a:p>
            <a:endParaRPr lang="en-GB" sz="3200" dirty="0">
              <a:cs typeface="Estrangelo Edessa" panose="03080600000000000000" pitchFamily="66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C07BA4A-CA0B-4772-A964-3BA2587473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568" y="147708"/>
            <a:ext cx="1659703" cy="1760396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19B6153E-F723-4C15-B006-DAC04BE79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337" y="2125521"/>
            <a:ext cx="3727923" cy="473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metto: rettangolo 1">
            <a:extLst>
              <a:ext uri="{FF2B5EF4-FFF2-40B4-BE49-F238E27FC236}">
                <a16:creationId xmlns:a16="http://schemas.microsoft.com/office/drawing/2014/main" id="{4A8387C5-4141-43C3-89A7-1B41CDADAC6F}"/>
              </a:ext>
            </a:extLst>
          </p:cNvPr>
          <p:cNvSpPr/>
          <p:nvPr/>
        </p:nvSpPr>
        <p:spPr>
          <a:xfrm>
            <a:off x="5358412" y="5033319"/>
            <a:ext cx="2269826" cy="1143644"/>
          </a:xfrm>
          <a:prstGeom prst="wedgeRectCallout">
            <a:avLst>
              <a:gd name="adj1" fmla="val 100135"/>
              <a:gd name="adj2" fmla="val 408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Military trucks moving corpses out of</a:t>
            </a:r>
          </a:p>
          <a:p>
            <a:pPr algn="ctr"/>
            <a:r>
              <a:rPr lang="en-GB" dirty="0"/>
              <a:t>Bergamo, Lombardy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4715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C9C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5400" dirty="0">
                <a:solidFill>
                  <a:srgbClr val="C00000"/>
                </a:solidFill>
                <a:latin typeface="SF New Republic" panose="00000400000000000000" pitchFamily="2" charset="0"/>
              </a:rPr>
              <a:t>Daily life of working</a:t>
            </a:r>
            <a:r>
              <a:rPr lang="en-GB" sz="5400" dirty="0">
                <a:solidFill>
                  <a:srgbClr val="C00000"/>
                </a:solidFill>
                <a:latin typeface="Abadi" panose="020B0604020202020204" pitchFamily="34" charset="0"/>
              </a:rPr>
              <a:t>-</a:t>
            </a:r>
            <a:r>
              <a:rPr lang="en-GB" sz="5400" dirty="0">
                <a:solidFill>
                  <a:srgbClr val="C00000"/>
                </a:solidFill>
                <a:latin typeface="SF New Republic" panose="00000400000000000000" pitchFamily="2" charset="0"/>
              </a:rPr>
              <a:t>class families</a:t>
            </a:r>
            <a:endParaRPr lang="en-GB" dirty="0">
              <a:solidFill>
                <a:srgbClr val="C00000"/>
              </a:solidFill>
              <a:latin typeface="SF New Republic" panose="00000400000000000000" pitchFamily="2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C07BA4A-CA0B-4772-A964-3BA2587473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568" y="147708"/>
            <a:ext cx="1659703" cy="1760396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ADEAA099-2849-4A41-AD13-1FC7EA30C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5148" y="1778153"/>
            <a:ext cx="7706031" cy="50798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79718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1490</TotalTime>
  <Words>419</Words>
  <Application>Microsoft Office PowerPoint</Application>
  <PresentationFormat>Widescreen</PresentationFormat>
  <Paragraphs>59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Abadi</vt:lpstr>
      <vt:lpstr>Arial</vt:lpstr>
      <vt:lpstr>Calibri</vt:lpstr>
      <vt:lpstr>Calibri Light</vt:lpstr>
      <vt:lpstr>SF New Republic</vt:lpstr>
      <vt:lpstr>Tema di Office</vt:lpstr>
      <vt:lpstr>Italy: workers' struggles  in the coronavirus crisis</vt:lpstr>
      <vt:lpstr>Timeline of the outbreak: January 31st</vt:lpstr>
      <vt:lpstr>Timeline of the outbreak: February 19th</vt:lpstr>
      <vt:lpstr>Timeline of the outbreak: February 22nd</vt:lpstr>
      <vt:lpstr>Can't stop it</vt:lpstr>
      <vt:lpstr>Timeline of the outbreak: March 7th </vt:lpstr>
      <vt:lpstr>«Stay home»! But…</vt:lpstr>
      <vt:lpstr>Timeline of the outbreak: March 21st</vt:lpstr>
      <vt:lpstr>Daily life of working-class families</vt:lpstr>
      <vt:lpstr>Daily life of working-class families</vt:lpstr>
      <vt:lpstr>Class struggle over plant closures</vt:lpstr>
      <vt:lpstr>«Workers are not  expendable»</vt:lpstr>
      <vt:lpstr>Switching political work to pandemic mode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Mauro Vanetti</dc:creator>
  <cp:lastModifiedBy>Mauro Vanetti</cp:lastModifiedBy>
  <cp:revision>57</cp:revision>
  <dcterms:created xsi:type="dcterms:W3CDTF">2015-09-05T14:28:13Z</dcterms:created>
  <dcterms:modified xsi:type="dcterms:W3CDTF">2020-04-18T02:00:56Z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368F6BAB-0A43-458E-95F5-FCFBAC93176D</vt:lpwstr>
  </property>
  <property fmtid="{D5CDD505-2E9C-101B-9397-08002B2CF9AE}" pid="3" name="ArticulatePath">
    <vt:lpwstr>Sovranismo municipale e sinistra di destra</vt:lpwstr>
  </property>
</Properties>
</file>